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12"/>
  </p:notesMasterIdLst>
  <p:sldIdLst>
    <p:sldId id="256" r:id="rId2"/>
    <p:sldId id="266" r:id="rId3"/>
    <p:sldId id="265" r:id="rId4"/>
    <p:sldId id="346" r:id="rId5"/>
    <p:sldId id="349" r:id="rId6"/>
    <p:sldId id="351" r:id="rId7"/>
    <p:sldId id="352" r:id="rId8"/>
    <p:sldId id="353" r:id="rId9"/>
    <p:sldId id="269" r:id="rId10"/>
    <p:sldId id="342" r:id="rId1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Medium" panose="00000600000000000000" pitchFamily="2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ExtraBold" panose="020B0906030804020204" pitchFamily="34" charset="0"/>
      <p:bold r:id="rId25"/>
      <p:boldItalic r:id="rId26"/>
    </p:embeddedFont>
    <p:embeddedFont>
      <p:font typeface="Open Sans SemiBold" panose="020B0706030804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893" autoAdjust="0"/>
  </p:normalViewPr>
  <p:slideViewPr>
    <p:cSldViewPr snapToGrid="0">
      <p:cViewPr varScale="1">
        <p:scale>
          <a:sx n="90" d="100"/>
          <a:sy n="90" d="100"/>
        </p:scale>
        <p:origin x="383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g29e77892c33_1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" name="Google Shape;9;g29e77892c33_1_323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  <p:sp>
        <p:nvSpPr>
          <p:cNvPr id="10" name="Google Shape;10;g29e77892c33_1_323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/>
              <a:t>1</a:t>
            </a:fld>
            <a:endParaRPr sz="9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29e77892c33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9" name="Google Shape;1409;g29e77892c33_1_173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410" name="Google Shape;1410;g29e77892c33_1_173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/>
              <a:t>10</a:t>
            </a:fld>
            <a:endParaRPr sz="9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e77892c33_1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29e77892c33_1_431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21" name="Google Shape;121;g29e77892c33_1_431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/>
              <a:t>2</a:t>
            </a:fld>
            <a:endParaRPr sz="9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e77892c33_1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29e77892c33_1_746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8" name="Google Shape;88;g29e77892c33_1_746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/>
              <a:t>3</a:t>
            </a:fld>
            <a:endParaRPr sz="9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9e77892c33_1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9e77892c33_1_511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92" name="Google Shape;392;g29e77892c33_1_511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/>
              <a:t>4</a:t>
            </a:fld>
            <a:endParaRPr sz="900"/>
          </a:p>
        </p:txBody>
      </p:sp>
    </p:spTree>
    <p:extLst>
      <p:ext uri="{BB962C8B-B14F-4D97-AF65-F5344CB8AC3E}">
        <p14:creationId xmlns:p14="http://schemas.microsoft.com/office/powerpoint/2010/main" val="713702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9e77892c33_1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29e77892c33_1_511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  <p:sp>
        <p:nvSpPr>
          <p:cNvPr id="392" name="Google Shape;392;g29e77892c33_1_511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/>
              <a:t>5</a:t>
            </a:fld>
            <a:endParaRPr sz="900"/>
          </a:p>
        </p:txBody>
      </p:sp>
    </p:spTree>
    <p:extLst>
      <p:ext uri="{BB962C8B-B14F-4D97-AF65-F5344CB8AC3E}">
        <p14:creationId xmlns:p14="http://schemas.microsoft.com/office/powerpoint/2010/main" val="801845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9e77892c33_1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g29e77892c33_1_520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402" name="Google Shape;402;g29e77892c33_1_520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/>
              <a:t>6</a:t>
            </a:fld>
            <a:endParaRPr sz="900"/>
          </a:p>
        </p:txBody>
      </p:sp>
    </p:spTree>
    <p:extLst>
      <p:ext uri="{BB962C8B-B14F-4D97-AF65-F5344CB8AC3E}">
        <p14:creationId xmlns:p14="http://schemas.microsoft.com/office/powerpoint/2010/main" val="3239337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9e77892c33_1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g29e77892c33_1_520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457200" lvl="0" indent="-298450"/>
            <a:r>
              <a:rPr lang="pt-BR" sz="1200" b="1" dirty="0"/>
              <a:t>Ambientes Padronizados</a:t>
            </a:r>
            <a:r>
              <a:rPr lang="pt-BR" sz="1200" dirty="0"/>
              <a:t>: Todos os desenvolvedores trabalham no mesmo ambiente, evitando o clássico "funciona na minha máquina".</a:t>
            </a:r>
          </a:p>
          <a:p>
            <a:pPr marL="457200" lvl="0" indent="-298450"/>
            <a:r>
              <a:rPr lang="pt-BR" sz="1200" b="1" dirty="0"/>
              <a:t>Reprodutibilidade</a:t>
            </a:r>
            <a:r>
              <a:rPr lang="pt-BR" sz="1200" dirty="0"/>
              <a:t>: Facilita a configuração e reprodução do ambiente em qualquer máquina.</a:t>
            </a:r>
          </a:p>
          <a:p>
            <a:pPr marL="457200" lvl="0" indent="-298450"/>
            <a:r>
              <a:rPr lang="pt-BR" sz="1200" b="1" dirty="0"/>
              <a:t>Configuração Automatizada</a:t>
            </a:r>
            <a:r>
              <a:rPr lang="pt-BR" sz="1200" dirty="0"/>
              <a:t>: Usa arquivos de configuração (</a:t>
            </a:r>
            <a:r>
              <a:rPr lang="pt-BR" sz="1200" dirty="0" err="1"/>
              <a:t>Dockerfile</a:t>
            </a:r>
            <a:r>
              <a:rPr lang="pt-BR" sz="1200" dirty="0"/>
              <a:t>, </a:t>
            </a:r>
            <a:r>
              <a:rPr lang="pt-BR" sz="1200" dirty="0" err="1"/>
              <a:t>devcontainer.json</a:t>
            </a:r>
            <a:r>
              <a:rPr lang="pt-BR" sz="1200" dirty="0"/>
              <a:t>) para definir e configurar o ambiente automaticamente. </a:t>
            </a:r>
            <a:r>
              <a:rPr lang="pt-BR" sz="2000" dirty="0"/>
              <a:t>Reduz a carga de trabalho e os erros associados à configuração de ambientes</a:t>
            </a:r>
            <a:endParaRPr lang="pt-BR" sz="1200" dirty="0"/>
          </a:p>
          <a:p>
            <a:pPr marL="457200" lvl="0" indent="-298450"/>
            <a:r>
              <a:rPr lang="pt-BR" sz="1200" b="1" dirty="0"/>
              <a:t>Menos Sobrecarga Cognitiva</a:t>
            </a:r>
            <a:r>
              <a:rPr lang="pt-BR" sz="1200" dirty="0"/>
              <a:t>: Desenvolvedores focam no código, não na configuração do ambiente.</a:t>
            </a:r>
          </a:p>
          <a:p>
            <a:pPr marL="457200" lvl="0" indent="-298450"/>
            <a:r>
              <a:rPr lang="pt-BR" sz="2000" b="1" dirty="0"/>
              <a:t>Portabilidade</a:t>
            </a:r>
            <a:r>
              <a:rPr lang="pt-BR" sz="2000" dirty="0"/>
              <a:t>: Mova facilmente entre diferentes ambientes de desenvolvimento.</a:t>
            </a:r>
          </a:p>
          <a:p>
            <a:pPr marL="457200" lvl="0" indent="-298450"/>
            <a:r>
              <a:rPr lang="pt-BR" sz="2000" b="1" dirty="0"/>
              <a:t>Integração Contínua</a:t>
            </a:r>
            <a:r>
              <a:rPr lang="pt-BR" sz="2000" dirty="0"/>
              <a:t>: Facilita a configuração de pipelines de CI/CD consistentes.</a:t>
            </a:r>
          </a:p>
          <a:p>
            <a:pPr marL="457200" lvl="0" indent="-298450"/>
            <a:r>
              <a:rPr lang="pt-BR" sz="2000" b="1" dirty="0"/>
              <a:t>Escalabilidade</a:t>
            </a:r>
            <a:r>
              <a:rPr lang="pt-BR" sz="2000" dirty="0"/>
              <a:t>: Aumenta a capacidade de trabalhar em projetos complexos sem sobrecarregar a capacidade cognitiva. Permite que desenvolvedores dediquem mais tempo à solução de problemas e inovação.</a:t>
            </a:r>
            <a:endParaRPr lang="pt-B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  <p:sp>
        <p:nvSpPr>
          <p:cNvPr id="402" name="Google Shape;402;g29e77892c33_1_520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/>
              <a:t>7</a:t>
            </a:fld>
            <a:endParaRPr sz="900"/>
          </a:p>
        </p:txBody>
      </p:sp>
    </p:spTree>
    <p:extLst>
      <p:ext uri="{BB962C8B-B14F-4D97-AF65-F5344CB8AC3E}">
        <p14:creationId xmlns:p14="http://schemas.microsoft.com/office/powerpoint/2010/main" val="3690259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9e77892c33_1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g29e77892c33_1_520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  <p:sp>
        <p:nvSpPr>
          <p:cNvPr id="402" name="Google Shape;402;g29e77892c33_1_520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/>
              <a:t>8</a:t>
            </a:fld>
            <a:endParaRPr sz="900"/>
          </a:p>
        </p:txBody>
      </p:sp>
    </p:spTree>
    <p:extLst>
      <p:ext uri="{BB962C8B-B14F-4D97-AF65-F5344CB8AC3E}">
        <p14:creationId xmlns:p14="http://schemas.microsoft.com/office/powerpoint/2010/main" val="3646087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e77892c33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29e77892c33_1_212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4" name="Google Shape;204;g29e77892c33_1_212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900"/>
              <a:t>9</a:t>
            </a:fld>
            <a:endParaRPr sz="9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ithub.com/Perdiga" TargetMode="External"/><Relationship Id="rId4" Type="http://schemas.openxmlformats.org/officeDocument/2006/relationships/hyperlink" Target="https://www.linkedin.com/in/mateus-domiciano-50712467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8.jpeg"/><Relationship Id="rId26" Type="http://schemas.openxmlformats.org/officeDocument/2006/relationships/image" Target="../media/image36.png"/><Relationship Id="rId39" Type="http://schemas.openxmlformats.org/officeDocument/2006/relationships/image" Target="../media/image46.png"/><Relationship Id="rId21" Type="http://schemas.openxmlformats.org/officeDocument/2006/relationships/image" Target="../media/image31.png"/><Relationship Id="rId34" Type="http://schemas.openxmlformats.org/officeDocument/2006/relationships/image" Target="../media/image22.png"/><Relationship Id="rId42" Type="http://schemas.openxmlformats.org/officeDocument/2006/relationships/image" Target="../media/image49.png"/><Relationship Id="rId47" Type="http://schemas.openxmlformats.org/officeDocument/2006/relationships/image" Target="../media/image54.png"/><Relationship Id="rId50" Type="http://schemas.openxmlformats.org/officeDocument/2006/relationships/image" Target="../media/image57.png"/><Relationship Id="rId55" Type="http://schemas.openxmlformats.org/officeDocument/2006/relationships/image" Target="../media/image6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6.png"/><Relationship Id="rId29" Type="http://schemas.openxmlformats.org/officeDocument/2006/relationships/image" Target="../media/image39.png"/><Relationship Id="rId11" Type="http://schemas.openxmlformats.org/officeDocument/2006/relationships/image" Target="../media/image13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37" Type="http://schemas.openxmlformats.org/officeDocument/2006/relationships/image" Target="../media/image44.png"/><Relationship Id="rId40" Type="http://schemas.openxmlformats.org/officeDocument/2006/relationships/image" Target="../media/image47.jpeg"/><Relationship Id="rId45" Type="http://schemas.openxmlformats.org/officeDocument/2006/relationships/image" Target="../media/image52.png"/><Relationship Id="rId53" Type="http://schemas.openxmlformats.org/officeDocument/2006/relationships/image" Target="../media/image60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4" Type="http://schemas.openxmlformats.org/officeDocument/2006/relationships/image" Target="../media/image51.png"/><Relationship Id="rId52" Type="http://schemas.openxmlformats.org/officeDocument/2006/relationships/image" Target="../media/image59.jpeg"/><Relationship Id="rId4" Type="http://schemas.openxmlformats.org/officeDocument/2006/relationships/image" Target="../media/image25.jpeg"/><Relationship Id="rId9" Type="http://schemas.openxmlformats.org/officeDocument/2006/relationships/image" Target="../media/image11.png"/><Relationship Id="rId14" Type="http://schemas.openxmlformats.org/officeDocument/2006/relationships/image" Target="../media/image17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23.png"/><Relationship Id="rId43" Type="http://schemas.openxmlformats.org/officeDocument/2006/relationships/image" Target="../media/image50.png"/><Relationship Id="rId48" Type="http://schemas.openxmlformats.org/officeDocument/2006/relationships/image" Target="../media/image55.png"/><Relationship Id="rId8" Type="http://schemas.openxmlformats.org/officeDocument/2006/relationships/image" Target="../media/image10.png"/><Relationship Id="rId51" Type="http://schemas.openxmlformats.org/officeDocument/2006/relationships/image" Target="../media/image58.png"/><Relationship Id="rId3" Type="http://schemas.openxmlformats.org/officeDocument/2006/relationships/image" Target="../media/image24.png"/><Relationship Id="rId12" Type="http://schemas.openxmlformats.org/officeDocument/2006/relationships/image" Target="../media/image15.png"/><Relationship Id="rId17" Type="http://schemas.openxmlformats.org/officeDocument/2006/relationships/image" Target="../media/image27.jpeg"/><Relationship Id="rId25" Type="http://schemas.openxmlformats.org/officeDocument/2006/relationships/image" Target="../media/image35.png"/><Relationship Id="rId33" Type="http://schemas.openxmlformats.org/officeDocument/2006/relationships/image" Target="../media/image21.png"/><Relationship Id="rId38" Type="http://schemas.openxmlformats.org/officeDocument/2006/relationships/image" Target="../media/image45.png"/><Relationship Id="rId46" Type="http://schemas.openxmlformats.org/officeDocument/2006/relationships/image" Target="../media/image53.jpeg"/><Relationship Id="rId20" Type="http://schemas.openxmlformats.org/officeDocument/2006/relationships/image" Target="../media/image30.png"/><Relationship Id="rId41" Type="http://schemas.openxmlformats.org/officeDocument/2006/relationships/image" Target="../media/image48.png"/><Relationship Id="rId54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36" Type="http://schemas.openxmlformats.org/officeDocument/2006/relationships/image" Target="../media/image43.png"/><Relationship Id="rId4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4885" y="4305300"/>
            <a:ext cx="84760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B1E60B-5FA3-79FB-1157-388971B215B9}"/>
              </a:ext>
            </a:extLst>
          </p:cNvPr>
          <p:cNvSpPr txBox="1"/>
          <p:nvPr/>
        </p:nvSpPr>
        <p:spPr>
          <a:xfrm>
            <a:off x="858982" y="1350818"/>
            <a:ext cx="498566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/>
              <a:t>Descomplicando a </a:t>
            </a:r>
          </a:p>
          <a:p>
            <a:r>
              <a:rPr lang="pt-BR" sz="4400" dirty="0"/>
              <a:t>vida do </a:t>
            </a:r>
            <a:r>
              <a:rPr lang="pt-BR" sz="4400" dirty="0" err="1"/>
              <a:t>dev</a:t>
            </a:r>
            <a:r>
              <a:rPr lang="pt-BR" sz="4400" dirty="0"/>
              <a:t> com </a:t>
            </a:r>
          </a:p>
          <a:p>
            <a:r>
              <a:rPr lang="pt-BR" sz="4400" dirty="0" err="1"/>
              <a:t>devcontainers</a:t>
            </a:r>
            <a:endParaRPr lang="pt-BR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F"/>
        </a:solidFill>
        <a:effectLst/>
      </p:bgPr>
    </p:bg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" name="Google Shape;1412;p8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8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7789" y="0"/>
            <a:ext cx="7356212" cy="378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8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0600" y="342900"/>
            <a:ext cx="419100" cy="235364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89"/>
          <p:cNvSpPr/>
          <p:nvPr/>
        </p:nvSpPr>
        <p:spPr>
          <a:xfrm>
            <a:off x="966800" y="2476500"/>
            <a:ext cx="3370200" cy="8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164"/>
              </a:lnSpc>
              <a:spcBef>
                <a:spcPts val="0"/>
              </a:spcBef>
              <a:spcAft>
                <a:spcPts val="0"/>
              </a:spcAft>
              <a:buClr>
                <a:srgbClr val="F7F7FF"/>
              </a:buClr>
              <a:buSzPts val="5000"/>
              <a:buFont typeface="Arial"/>
              <a:buNone/>
            </a:pPr>
            <a:r>
              <a:rPr lang="pt-BR" sz="5000" b="1" i="0" u="none" strike="noStrike" cap="none">
                <a:solidFill>
                  <a:srgbClr val="F7F7FF"/>
                </a:solidFill>
                <a:latin typeface="Montserrat"/>
                <a:ea typeface="Montserrat"/>
                <a:cs typeface="Montserrat"/>
                <a:sym typeface="Montserrat"/>
              </a:rPr>
              <a:t>Obrigado</a:t>
            </a:r>
            <a:r>
              <a:rPr lang="pt-BR" sz="5000" b="1" i="0" u="none" strike="noStrike" cap="none">
                <a:solidFill>
                  <a:srgbClr val="4AC8F5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50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38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0056" y="3511078"/>
            <a:ext cx="9144000" cy="25886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/>
          <p:nvPr/>
        </p:nvSpPr>
        <p:spPr>
          <a:xfrm>
            <a:off x="490537" y="590550"/>
            <a:ext cx="3991407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66FA"/>
              </a:buClr>
              <a:buSzPts val="3300"/>
              <a:buFont typeface="Open Sans ExtraBold"/>
              <a:buNone/>
            </a:pPr>
            <a:r>
              <a:rPr lang="pt-BR" sz="2400" b="1" i="0" u="none" strike="noStrike" cap="none" dirty="0">
                <a:solidFill>
                  <a:srgbClr val="3F66F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Mateus Perdigão</a:t>
            </a:r>
            <a:endParaRPr lang="pt-BR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3"/>
          <p:cNvSpPr/>
          <p:nvPr/>
        </p:nvSpPr>
        <p:spPr>
          <a:xfrm>
            <a:off x="490536" y="1307837"/>
            <a:ext cx="2003281" cy="25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7FF"/>
              </a:buClr>
              <a:buSzPts val="1200"/>
              <a:buFont typeface="Open Sans"/>
              <a:buNone/>
            </a:pPr>
            <a:r>
              <a:rPr lang="pt-BR" sz="1200" b="1" i="0" u="none" strike="noStrike" cap="none" dirty="0" err="1">
                <a:solidFill>
                  <a:srgbClr val="F7F7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r>
              <a:rPr lang="pt-BR" sz="1200" b="1" i="0" u="none" strike="noStrike" cap="none" dirty="0">
                <a:solidFill>
                  <a:srgbClr val="F7F7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200" b="1" i="0" u="none" strike="noStrike" cap="none" dirty="0" err="1">
                <a:solidFill>
                  <a:srgbClr val="F7F7FF"/>
                </a:solidFill>
                <a:latin typeface="Open Sans"/>
                <a:ea typeface="Open Sans"/>
                <a:cs typeface="Open Sans"/>
                <a:sym typeface="Open Sans"/>
              </a:rPr>
              <a:t>Owner</a:t>
            </a:r>
            <a:r>
              <a:rPr lang="pt-BR" sz="1200" b="1" i="0" u="none" strike="noStrike" cap="none" dirty="0">
                <a:solidFill>
                  <a:srgbClr val="F7F7FF"/>
                </a:solidFill>
                <a:latin typeface="Open Sans"/>
                <a:ea typeface="Open Sans"/>
                <a:cs typeface="Open Sans"/>
                <a:sym typeface="Open Sans"/>
              </a:rPr>
              <a:t> @ </a:t>
            </a:r>
            <a:r>
              <a:rPr lang="pt-BR" sz="1200" b="1" i="0" u="none" strike="noStrike" cap="none" dirty="0" err="1">
                <a:solidFill>
                  <a:srgbClr val="F7F7FF"/>
                </a:solidFill>
                <a:latin typeface="Open Sans"/>
                <a:ea typeface="Open Sans"/>
                <a:cs typeface="Open Sans"/>
                <a:sym typeface="Open Sans"/>
              </a:rPr>
              <a:t>ília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3"/>
          <p:cNvSpPr/>
          <p:nvPr/>
        </p:nvSpPr>
        <p:spPr>
          <a:xfrm>
            <a:off x="490537" y="1604962"/>
            <a:ext cx="2346802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E7F7"/>
              </a:buClr>
              <a:buSzPts val="900"/>
              <a:buFont typeface="Open Sans"/>
              <a:buNone/>
            </a:pPr>
            <a:r>
              <a:rPr lang="pt-BR" sz="900" b="0" i="0" u="none" strike="noStrike" cap="none" dirty="0">
                <a:solidFill>
                  <a:srgbClr val="E6E7F7"/>
                </a:solidFill>
                <a:latin typeface="Open Sans"/>
                <a:ea typeface="Open Sans"/>
                <a:cs typeface="Open Sans"/>
                <a:sym typeface="Open Sans"/>
              </a:rPr>
              <a:t>+11 anos como software </a:t>
            </a:r>
            <a:r>
              <a:rPr lang="pt-BR" sz="900" b="0" i="0" u="none" strike="noStrike" cap="none" dirty="0" err="1">
                <a:solidFill>
                  <a:srgbClr val="E6E7F7"/>
                </a:solidFill>
                <a:latin typeface="Open Sans"/>
                <a:ea typeface="Open Sans"/>
                <a:cs typeface="Open Sans"/>
                <a:sym typeface="Open Sans"/>
              </a:rPr>
              <a:t>engineer</a:t>
            </a:r>
            <a:endParaRPr lang="pt-BR"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3"/>
          <p:cNvSpPr/>
          <p:nvPr/>
        </p:nvSpPr>
        <p:spPr>
          <a:xfrm>
            <a:off x="490536" y="4156685"/>
            <a:ext cx="1940243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E7F7"/>
              </a:buClr>
              <a:buSzPts val="900"/>
              <a:buFont typeface="Open Sans"/>
              <a:buNone/>
            </a:pPr>
            <a:r>
              <a:rPr lang="pt-BR" sz="900" b="0" i="0" u="none" strike="noStrike" cap="none" dirty="0">
                <a:solidFill>
                  <a:srgbClr val="E6E7F7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LinkedIn</a:t>
            </a:r>
            <a:r>
              <a:rPr lang="pt-BR" sz="900" b="0" i="0" u="none" strike="noStrike" cap="none" dirty="0">
                <a:solidFill>
                  <a:srgbClr val="E6E7F7"/>
                </a:solidFill>
                <a:latin typeface="Open Sans"/>
                <a:ea typeface="Open Sans"/>
                <a:cs typeface="Open Sans"/>
                <a:sym typeface="Open Sans"/>
              </a:rPr>
              <a:t> @mateus-domiciano  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3"/>
          <p:cNvSpPr/>
          <p:nvPr/>
        </p:nvSpPr>
        <p:spPr>
          <a:xfrm>
            <a:off x="490536" y="4361979"/>
            <a:ext cx="2346802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E7F7"/>
              </a:buClr>
              <a:buSzPts val="900"/>
              <a:buFont typeface="Open Sans"/>
              <a:buNone/>
            </a:pPr>
            <a:r>
              <a:rPr lang="pt-BR" sz="900" b="0" i="0" u="none" strike="noStrike" cap="none" dirty="0" err="1">
                <a:solidFill>
                  <a:srgbClr val="E6E7F7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Github</a:t>
            </a:r>
            <a:r>
              <a:rPr lang="pt-BR" sz="900" b="0" i="0" u="none" strike="noStrike" cap="none" dirty="0">
                <a:solidFill>
                  <a:srgbClr val="E6E7F7"/>
                </a:solidFill>
                <a:latin typeface="Open Sans"/>
                <a:ea typeface="Open Sans"/>
                <a:cs typeface="Open Sans"/>
                <a:sym typeface="Open Sans"/>
              </a:rPr>
              <a:t> @Perdiga</a:t>
            </a:r>
            <a:endParaRPr lang="pt-BR"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3717360-1F14-6551-B568-A24E0CA37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8496" y="0"/>
            <a:ext cx="5155504" cy="5143500"/>
          </a:xfrm>
          <a:prstGeom prst="rect">
            <a:avLst/>
          </a:prstGeom>
        </p:spPr>
      </p:pic>
      <p:sp>
        <p:nvSpPr>
          <p:cNvPr id="8" name="Google Shape;129;p13">
            <a:extLst>
              <a:ext uri="{FF2B5EF4-FFF2-40B4-BE49-F238E27FC236}">
                <a16:creationId xmlns:a16="http://schemas.microsoft.com/office/drawing/2014/main" id="{C8BD8786-B489-B0EA-BF3B-40AC907B69C2}"/>
              </a:ext>
            </a:extLst>
          </p:cNvPr>
          <p:cNvSpPr/>
          <p:nvPr/>
        </p:nvSpPr>
        <p:spPr>
          <a:xfrm>
            <a:off x="490536" y="1843087"/>
            <a:ext cx="2346802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E7F7"/>
              </a:buClr>
              <a:buSzPts val="900"/>
              <a:buFont typeface="Open Sans"/>
              <a:buNone/>
            </a:pPr>
            <a:endParaRPr lang="pt-BR"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9;p13">
            <a:extLst>
              <a:ext uri="{FF2B5EF4-FFF2-40B4-BE49-F238E27FC236}">
                <a16:creationId xmlns:a16="http://schemas.microsoft.com/office/drawing/2014/main" id="{67C384BD-B904-3FCA-28C6-41751BE3459D}"/>
              </a:ext>
            </a:extLst>
          </p:cNvPr>
          <p:cNvSpPr/>
          <p:nvPr/>
        </p:nvSpPr>
        <p:spPr>
          <a:xfrm>
            <a:off x="490536" y="1837818"/>
            <a:ext cx="2346802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E7F7"/>
              </a:buClr>
              <a:buSzPts val="900"/>
              <a:buFont typeface="Open Sans"/>
              <a:buNone/>
            </a:pPr>
            <a:r>
              <a:rPr lang="pt-BR" sz="900" b="0" i="0" u="none" strike="noStrike" cap="none" dirty="0">
                <a:solidFill>
                  <a:srgbClr val="E6E7F7"/>
                </a:solidFill>
                <a:latin typeface="Open Sans"/>
                <a:ea typeface="Open Sans"/>
                <a:cs typeface="Open Sans"/>
                <a:sym typeface="Open Sans"/>
              </a:rPr>
              <a:t>+3 anos como </a:t>
            </a:r>
            <a:r>
              <a:rPr lang="pt-BR" sz="900" b="0" i="0" u="none" strike="noStrike" cap="none" dirty="0" err="1">
                <a:solidFill>
                  <a:srgbClr val="E6E7F7"/>
                </a:solidFill>
                <a:latin typeface="Open Sans"/>
                <a:ea typeface="Open Sans"/>
                <a:cs typeface="Open Sans"/>
                <a:sym typeface="Open Sans"/>
              </a:rPr>
              <a:t>technical</a:t>
            </a:r>
            <a:r>
              <a:rPr lang="pt-BR" sz="900" b="0" i="0" u="none" strike="noStrike" cap="none" dirty="0">
                <a:solidFill>
                  <a:srgbClr val="E6E7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900" b="0" i="0" u="none" strike="noStrike" cap="none" dirty="0" err="1">
                <a:solidFill>
                  <a:srgbClr val="E6E7F7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r>
              <a:rPr lang="pt-BR" sz="900" b="0" i="0" u="none" strike="noStrike" cap="none" dirty="0">
                <a:solidFill>
                  <a:srgbClr val="E6E7F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900" b="0" i="0" u="none" strike="noStrike" cap="none" dirty="0" err="1">
                <a:solidFill>
                  <a:srgbClr val="E6E7F7"/>
                </a:solidFill>
                <a:latin typeface="Open Sans"/>
                <a:ea typeface="Open Sans"/>
                <a:cs typeface="Open Sans"/>
                <a:sym typeface="Open Sans"/>
              </a:rPr>
              <a:t>owner</a:t>
            </a:r>
            <a:r>
              <a:rPr lang="pt-BR" sz="900" b="0" i="0" u="none" strike="noStrike" cap="none" dirty="0">
                <a:solidFill>
                  <a:srgbClr val="E6E7F7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lang="pt-BR"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38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50" y="590550"/>
            <a:ext cx="7805738" cy="381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719783"/>
            <a:ext cx="9144000" cy="25886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642938" y="590550"/>
            <a:ext cx="16573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66FA"/>
              </a:buClr>
              <a:buSzPts val="3300"/>
              <a:buFont typeface="Open Sans ExtraBold"/>
              <a:buNone/>
            </a:pPr>
            <a:r>
              <a:rPr lang="pt-BR" sz="3300" b="1" i="0" u="none" strike="noStrike" cap="none">
                <a:solidFill>
                  <a:srgbClr val="3F66F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Agenda</a:t>
            </a:r>
            <a:endParaRPr sz="3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2"/>
          <p:cNvSpPr/>
          <p:nvPr/>
        </p:nvSpPr>
        <p:spPr>
          <a:xfrm>
            <a:off x="642938" y="1495425"/>
            <a:ext cx="404813" cy="25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C8F5"/>
              </a:buClr>
              <a:buSzPts val="2100"/>
              <a:buFont typeface="Open Sans"/>
              <a:buNone/>
            </a:pPr>
            <a:r>
              <a:rPr lang="pt-BR" sz="2100" b="1" i="0" u="none" strike="noStrike" cap="none">
                <a:solidFill>
                  <a:srgbClr val="4AC8F5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2"/>
          <p:cNvSpPr/>
          <p:nvPr/>
        </p:nvSpPr>
        <p:spPr>
          <a:xfrm>
            <a:off x="1214438" y="1495425"/>
            <a:ext cx="1657350" cy="25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7FF"/>
              </a:buClr>
              <a:buSzPts val="1200"/>
              <a:buFont typeface="Open Sans"/>
              <a:buNone/>
            </a:pPr>
            <a:r>
              <a:rPr lang="pt-BR" sz="1200" b="1" i="0" u="none" strike="noStrike" cap="none" dirty="0">
                <a:solidFill>
                  <a:srgbClr val="F7F7FF"/>
                </a:solidFill>
                <a:latin typeface="Open Sans"/>
                <a:ea typeface="Open Sans"/>
                <a:cs typeface="Open Sans"/>
                <a:sym typeface="Open Sans"/>
              </a:rPr>
              <a:t>Stack dos anos 2010</a:t>
            </a:r>
            <a:endParaRPr lang="pt-BR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2"/>
          <p:cNvSpPr/>
          <p:nvPr/>
        </p:nvSpPr>
        <p:spPr>
          <a:xfrm>
            <a:off x="3881438" y="1495425"/>
            <a:ext cx="404813" cy="25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C8F5"/>
              </a:buClr>
              <a:buSzPts val="2100"/>
              <a:buFont typeface="Open Sans"/>
              <a:buNone/>
            </a:pPr>
            <a:r>
              <a:rPr lang="pt-BR" sz="2100" b="1" i="0" u="none" strike="noStrike" cap="none">
                <a:solidFill>
                  <a:srgbClr val="4AC8F5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2"/>
          <p:cNvSpPr/>
          <p:nvPr/>
        </p:nvSpPr>
        <p:spPr>
          <a:xfrm>
            <a:off x="4452937" y="1495425"/>
            <a:ext cx="1656917" cy="25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7FF"/>
              </a:buClr>
              <a:buSzPts val="1200"/>
              <a:buFont typeface="Open Sans"/>
              <a:buNone/>
            </a:pPr>
            <a:r>
              <a:rPr lang="pt-BR" sz="1200" b="1" i="0" u="none" strike="noStrike" cap="none" dirty="0">
                <a:solidFill>
                  <a:srgbClr val="F7F7FF"/>
                </a:solidFill>
                <a:latin typeface="Open Sans"/>
                <a:ea typeface="Open Sans"/>
                <a:cs typeface="Open Sans"/>
                <a:sym typeface="Open Sans"/>
              </a:rPr>
              <a:t>Stack dos anos 2020</a:t>
            </a:r>
            <a:endParaRPr lang="pt-BR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2"/>
          <p:cNvSpPr/>
          <p:nvPr/>
        </p:nvSpPr>
        <p:spPr>
          <a:xfrm>
            <a:off x="642938" y="2592650"/>
            <a:ext cx="404813" cy="25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C8F5"/>
              </a:buClr>
              <a:buSzPts val="2100"/>
              <a:buFont typeface="Open Sans"/>
              <a:buNone/>
            </a:pPr>
            <a:r>
              <a:rPr lang="pt-BR" sz="2100" b="1" i="0" u="none" strike="noStrike" cap="none" dirty="0">
                <a:solidFill>
                  <a:srgbClr val="4AC8F5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2"/>
          <p:cNvSpPr/>
          <p:nvPr/>
        </p:nvSpPr>
        <p:spPr>
          <a:xfrm>
            <a:off x="1214438" y="2592650"/>
            <a:ext cx="2500313" cy="25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7FF"/>
              </a:buClr>
              <a:buSzPts val="1200"/>
              <a:buFont typeface="Open Sans"/>
              <a:buNone/>
            </a:pPr>
            <a:r>
              <a:rPr lang="pt-BR" sz="1200" b="1" i="0" u="none" strike="noStrike" cap="none" dirty="0">
                <a:solidFill>
                  <a:srgbClr val="F7F7FF"/>
                </a:solidFill>
                <a:latin typeface="Open Sans"/>
                <a:ea typeface="Open Sans"/>
                <a:cs typeface="Open Sans"/>
                <a:sym typeface="Open Sans"/>
              </a:rPr>
              <a:t>Problema</a:t>
            </a:r>
            <a:endParaRPr lang="pt-BR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3881438" y="2592650"/>
            <a:ext cx="404813" cy="25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C8F5"/>
              </a:buClr>
              <a:buSzPts val="2100"/>
              <a:buFont typeface="Open Sans"/>
              <a:buNone/>
            </a:pPr>
            <a:r>
              <a:rPr lang="pt-BR" sz="2100" b="1" i="0" u="none" strike="noStrike" cap="none">
                <a:solidFill>
                  <a:srgbClr val="4AC8F5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2"/>
          <p:cNvSpPr/>
          <p:nvPr/>
        </p:nvSpPr>
        <p:spPr>
          <a:xfrm>
            <a:off x="4452938" y="2592650"/>
            <a:ext cx="2500313" cy="25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7FF"/>
              </a:buClr>
              <a:buSzPts val="1200"/>
              <a:buFont typeface="Open Sans"/>
              <a:buNone/>
            </a:pPr>
            <a:r>
              <a:rPr lang="pt-BR" sz="1200" b="1" i="0" u="none" strike="noStrike" cap="none" dirty="0">
                <a:solidFill>
                  <a:srgbClr val="F7F7FF"/>
                </a:solidFill>
                <a:latin typeface="Open Sans"/>
                <a:ea typeface="Open Sans"/>
                <a:cs typeface="Open Sans"/>
                <a:sym typeface="Open Sans"/>
              </a:rPr>
              <a:t>O que é </a:t>
            </a:r>
            <a:r>
              <a:rPr lang="pt-BR" sz="1200" b="1" i="0" u="none" strike="noStrike" cap="none" dirty="0" err="1">
                <a:solidFill>
                  <a:srgbClr val="F7F7FF"/>
                </a:solidFill>
                <a:latin typeface="Open Sans"/>
                <a:ea typeface="Open Sans"/>
                <a:cs typeface="Open Sans"/>
                <a:sym typeface="Open Sans"/>
              </a:rPr>
              <a:t>DevContainers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2"/>
          <p:cNvSpPr/>
          <p:nvPr/>
        </p:nvSpPr>
        <p:spPr>
          <a:xfrm>
            <a:off x="642938" y="3689875"/>
            <a:ext cx="404813" cy="25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C8F5"/>
              </a:buClr>
              <a:buSzPts val="2100"/>
              <a:buFont typeface="Open Sans"/>
              <a:buNone/>
            </a:pPr>
            <a:r>
              <a:rPr lang="pt-BR" sz="2100" b="1" i="0" u="none" strike="noStrike" cap="none">
                <a:solidFill>
                  <a:srgbClr val="4AC8F5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2"/>
          <p:cNvSpPr/>
          <p:nvPr/>
        </p:nvSpPr>
        <p:spPr>
          <a:xfrm>
            <a:off x="1214438" y="3689875"/>
            <a:ext cx="2500313" cy="25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Clr>
                <a:srgbClr val="F7F7FF"/>
              </a:buClr>
              <a:buSzPts val="1200"/>
              <a:buFont typeface="Open Sans"/>
              <a:buNone/>
            </a:pPr>
            <a:r>
              <a:rPr lang="pt-BR" sz="1200" b="1" dirty="0">
                <a:solidFill>
                  <a:srgbClr val="F7F7FF"/>
                </a:solidFill>
                <a:latin typeface="Open Sans"/>
                <a:ea typeface="Open Sans"/>
                <a:cs typeface="Open Sans"/>
                <a:sym typeface="Open Sans"/>
              </a:rPr>
              <a:t>Hands-on</a:t>
            </a:r>
            <a:endParaRPr lang="pt-BR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2"/>
          <p:cNvSpPr/>
          <p:nvPr/>
        </p:nvSpPr>
        <p:spPr>
          <a:xfrm>
            <a:off x="4452938" y="3689875"/>
            <a:ext cx="2500313" cy="25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7FF"/>
              </a:buClr>
              <a:buSzPts val="1200"/>
              <a:buFont typeface="Open Sans"/>
              <a:buNone/>
            </a:pPr>
            <a:endParaRPr lang="pt-BR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392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3"/>
          <p:cNvSpPr/>
          <p:nvPr/>
        </p:nvSpPr>
        <p:spPr>
          <a:xfrm>
            <a:off x="490538" y="222250"/>
            <a:ext cx="5392101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5B8"/>
              </a:buClr>
              <a:buSzPts val="3300"/>
              <a:buFont typeface="Open Sans ExtraBold"/>
              <a:buNone/>
            </a:pPr>
            <a:r>
              <a:rPr lang="pt-BR" sz="3300" b="1" i="0" u="none" strike="noStrike" cap="none" dirty="0">
                <a:solidFill>
                  <a:srgbClr val="2B25B8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Stack dos anos 2010</a:t>
            </a:r>
            <a:endParaRPr lang="pt-BR" sz="3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3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719782"/>
            <a:ext cx="9143999" cy="2588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269E0B2-B15F-8493-91A8-A0272FD37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162316"/>
              </p:ext>
            </p:extLst>
          </p:nvPr>
        </p:nvGraphicFramePr>
        <p:xfrm>
          <a:off x="904873" y="1238884"/>
          <a:ext cx="7319964" cy="3480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988">
                  <a:extLst>
                    <a:ext uri="{9D8B030D-6E8A-4147-A177-3AD203B41FA5}">
                      <a16:colId xmlns:a16="http://schemas.microsoft.com/office/drawing/2014/main" val="2878557023"/>
                    </a:ext>
                  </a:extLst>
                </a:gridCol>
                <a:gridCol w="2431099">
                  <a:extLst>
                    <a:ext uri="{9D8B030D-6E8A-4147-A177-3AD203B41FA5}">
                      <a16:colId xmlns:a16="http://schemas.microsoft.com/office/drawing/2014/main" val="618792729"/>
                    </a:ext>
                  </a:extLst>
                </a:gridCol>
                <a:gridCol w="2448877">
                  <a:extLst>
                    <a:ext uri="{9D8B030D-6E8A-4147-A177-3AD203B41FA5}">
                      <a16:colId xmlns:a16="http://schemas.microsoft.com/office/drawing/2014/main" val="3503574218"/>
                    </a:ext>
                  </a:extLst>
                </a:gridCol>
              </a:tblGrid>
              <a:tr h="3480897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720815"/>
                  </a:ext>
                </a:extLst>
              </a:tr>
            </a:tbl>
          </a:graphicData>
        </a:graphic>
      </p:graphicFrame>
      <p:sp>
        <p:nvSpPr>
          <p:cNvPr id="3" name="Google Shape;395;p33">
            <a:extLst>
              <a:ext uri="{FF2B5EF4-FFF2-40B4-BE49-F238E27FC236}">
                <a16:creationId xmlns:a16="http://schemas.microsoft.com/office/drawing/2014/main" id="{B6452707-73ED-820A-907D-B0863673DE6E}"/>
              </a:ext>
            </a:extLst>
          </p:cNvPr>
          <p:cNvSpPr/>
          <p:nvPr/>
        </p:nvSpPr>
        <p:spPr>
          <a:xfrm>
            <a:off x="919162" y="1247774"/>
            <a:ext cx="24145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192AD"/>
              </a:buClr>
              <a:buSzPts val="1200"/>
              <a:buFont typeface="Open Sans SemiBold"/>
              <a:buNone/>
            </a:pPr>
            <a:r>
              <a:rPr lang="pt-BR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95;p33">
            <a:extLst>
              <a:ext uri="{FF2B5EF4-FFF2-40B4-BE49-F238E27FC236}">
                <a16:creationId xmlns:a16="http://schemas.microsoft.com/office/drawing/2014/main" id="{B100D197-5D4C-CD8C-1F0F-796AACE935FE}"/>
              </a:ext>
            </a:extLst>
          </p:cNvPr>
          <p:cNvSpPr/>
          <p:nvPr/>
        </p:nvSpPr>
        <p:spPr>
          <a:xfrm>
            <a:off x="3357562" y="1262061"/>
            <a:ext cx="24145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192AD"/>
              </a:buClr>
              <a:buSzPts val="1200"/>
              <a:buFont typeface="Open Sans SemiBold"/>
              <a:buNone/>
            </a:pPr>
            <a:r>
              <a:rPr lang="pt-BR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95;p33">
            <a:extLst>
              <a:ext uri="{FF2B5EF4-FFF2-40B4-BE49-F238E27FC236}">
                <a16:creationId xmlns:a16="http://schemas.microsoft.com/office/drawing/2014/main" id="{0BA8E35A-C878-8B1D-65C8-3B7CC671AFE9}"/>
              </a:ext>
            </a:extLst>
          </p:cNvPr>
          <p:cNvSpPr/>
          <p:nvPr/>
        </p:nvSpPr>
        <p:spPr>
          <a:xfrm>
            <a:off x="5786437" y="1256663"/>
            <a:ext cx="24145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192AD"/>
              </a:buClr>
              <a:buSzPts val="1200"/>
              <a:buFont typeface="Open Sans SemiBold"/>
              <a:buNone/>
            </a:pP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Infraestrutura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482C22B-3FE5-5271-D47D-4759ED7AEED1}"/>
              </a:ext>
            </a:extLst>
          </p:cNvPr>
          <p:cNvGrpSpPr/>
          <p:nvPr/>
        </p:nvGrpSpPr>
        <p:grpSpPr>
          <a:xfrm>
            <a:off x="1301107" y="1857243"/>
            <a:ext cx="1651321" cy="744621"/>
            <a:chOff x="1319214" y="1827131"/>
            <a:chExt cx="1651321" cy="744621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A5C35B5A-9213-ADF9-B408-A2C056F99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2407" y="1827131"/>
              <a:ext cx="538128" cy="744619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E6F1D28-41C4-466A-06B3-86B7E91E6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82068" y="1827131"/>
              <a:ext cx="531871" cy="744619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D06A695-6D8D-BE90-6631-F05542EB7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9214" y="1827133"/>
              <a:ext cx="544386" cy="744619"/>
            </a:xfrm>
            <a:prstGeom prst="rect">
              <a:avLst/>
            </a:prstGeom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6486D142-F0EE-A5A6-6A63-4527EE528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2017" y="2738638"/>
            <a:ext cx="450534" cy="51903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E384218-4D68-9E91-7195-11DFC5D82D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7002" y="2738638"/>
            <a:ext cx="519036" cy="51903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5FCF1ED-0350-FC03-112C-D9D3E93601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2017" y="3416572"/>
            <a:ext cx="984021" cy="48849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5DF7A68-18BD-AA7B-7CED-85578831AD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93428" y="2561950"/>
            <a:ext cx="447195" cy="834763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7DE6971-E182-180B-643D-410A83874052}"/>
              </a:ext>
            </a:extLst>
          </p:cNvPr>
          <p:cNvGrpSpPr/>
          <p:nvPr/>
        </p:nvGrpSpPr>
        <p:grpSpPr>
          <a:xfrm>
            <a:off x="3646854" y="1850697"/>
            <a:ext cx="1850291" cy="622670"/>
            <a:chOff x="3657831" y="1814030"/>
            <a:chExt cx="1850291" cy="622670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2ED5513-AF1B-DC73-4B53-29CEA14D0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29375" y="1817101"/>
              <a:ext cx="1178747" cy="619598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E611992C-EF45-C85D-B655-ED3D7C441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7831" y="1814030"/>
              <a:ext cx="615258" cy="622670"/>
            </a:xfrm>
            <a:prstGeom prst="rect">
              <a:avLst/>
            </a:prstGeom>
          </p:spPr>
        </p:pic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70D56D78-B922-8CCB-3EFE-A43E3B22F8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42702" y="2561950"/>
            <a:ext cx="759791" cy="83655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5D5AE7E-F612-43A5-4E8E-7AEDF77250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95727" y="1850697"/>
            <a:ext cx="396006" cy="519037"/>
          </a:xfrm>
          <a:prstGeom prst="rect">
            <a:avLst/>
          </a:prstGeom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CC0873E5-E569-95F6-79DE-18F4098A2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725" y="2495603"/>
            <a:ext cx="1431024" cy="83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6" descr="Postgresql original a marca logo - Ícones Social media e Logos">
            <a:extLst>
              <a:ext uri="{FF2B5EF4-FFF2-40B4-BE49-F238E27FC236}">
                <a16:creationId xmlns:a16="http://schemas.microsoft.com/office/drawing/2014/main" id="{37AA1823-69E5-D23A-12DE-077671281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0" y="3566022"/>
            <a:ext cx="677187" cy="67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8" descr="Novo logotipo do MySQL PNG transparente - StickPNG">
            <a:extLst>
              <a:ext uri="{FF2B5EF4-FFF2-40B4-BE49-F238E27FC236}">
                <a16:creationId xmlns:a16="http://schemas.microsoft.com/office/drawing/2014/main" id="{7BDD0BE4-D91C-09BC-84AF-1B1BA716A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17" y="3707765"/>
            <a:ext cx="576275" cy="5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S SQL SERVER Logo · Issue #4 · devicons/devicon · GitHub">
            <a:extLst>
              <a:ext uri="{FF2B5EF4-FFF2-40B4-BE49-F238E27FC236}">
                <a16:creationId xmlns:a16="http://schemas.microsoft.com/office/drawing/2014/main" id="{14CDA89C-5EE8-D9CF-6AEB-8F935433A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805" y="3498521"/>
            <a:ext cx="602157" cy="48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813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8" name="Picture 90" descr="Vite logo idea by Marcis Bergmanis on Dribbble">
            <a:extLst>
              <a:ext uri="{FF2B5EF4-FFF2-40B4-BE49-F238E27FC236}">
                <a16:creationId xmlns:a16="http://schemas.microsoft.com/office/drawing/2014/main" id="{B2A5A183-254E-6FD6-3302-450ED0E07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4" y="1752092"/>
            <a:ext cx="601389" cy="44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0" name="Picture 92" descr="Zustand. React state management set up in a few minutes | TSH.io">
            <a:extLst>
              <a:ext uri="{FF2B5EF4-FFF2-40B4-BE49-F238E27FC236}">
                <a16:creationId xmlns:a16="http://schemas.microsoft.com/office/drawing/2014/main" id="{7A9E0892-D517-403C-ECF7-B0284F189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4" y="3147532"/>
            <a:ext cx="1161365" cy="67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4" name="Google Shape;394;p3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443706" y="1232873"/>
            <a:ext cx="808973" cy="117926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3"/>
          <p:cNvSpPr/>
          <p:nvPr/>
        </p:nvSpPr>
        <p:spPr>
          <a:xfrm>
            <a:off x="490538" y="222250"/>
            <a:ext cx="5392101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5B8"/>
              </a:buClr>
              <a:buSzPts val="3300"/>
              <a:buFont typeface="Open Sans ExtraBold"/>
              <a:buNone/>
            </a:pPr>
            <a:r>
              <a:rPr lang="pt-BR" sz="3300" b="1" i="0" u="none" strike="noStrike" cap="none" dirty="0">
                <a:solidFill>
                  <a:srgbClr val="2B25B8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Stack dos anos 2020</a:t>
            </a:r>
            <a:endParaRPr lang="pt-BR" sz="3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3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4719782"/>
            <a:ext cx="9143999" cy="2588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269E0B2-B15F-8493-91A8-A0272FD37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582930"/>
              </p:ext>
            </p:extLst>
          </p:nvPr>
        </p:nvGraphicFramePr>
        <p:xfrm>
          <a:off x="904873" y="1238884"/>
          <a:ext cx="7319964" cy="3480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988">
                  <a:extLst>
                    <a:ext uri="{9D8B030D-6E8A-4147-A177-3AD203B41FA5}">
                      <a16:colId xmlns:a16="http://schemas.microsoft.com/office/drawing/2014/main" val="2878557023"/>
                    </a:ext>
                  </a:extLst>
                </a:gridCol>
                <a:gridCol w="2439988">
                  <a:extLst>
                    <a:ext uri="{9D8B030D-6E8A-4147-A177-3AD203B41FA5}">
                      <a16:colId xmlns:a16="http://schemas.microsoft.com/office/drawing/2014/main" val="618792729"/>
                    </a:ext>
                  </a:extLst>
                </a:gridCol>
                <a:gridCol w="2439988">
                  <a:extLst>
                    <a:ext uri="{9D8B030D-6E8A-4147-A177-3AD203B41FA5}">
                      <a16:colId xmlns:a16="http://schemas.microsoft.com/office/drawing/2014/main" val="3503574218"/>
                    </a:ext>
                  </a:extLst>
                </a:gridCol>
              </a:tblGrid>
              <a:tr h="3480897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720815"/>
                  </a:ext>
                </a:extLst>
              </a:tr>
            </a:tbl>
          </a:graphicData>
        </a:graphic>
      </p:graphicFrame>
      <p:sp>
        <p:nvSpPr>
          <p:cNvPr id="3" name="Google Shape;395;p33">
            <a:extLst>
              <a:ext uri="{FF2B5EF4-FFF2-40B4-BE49-F238E27FC236}">
                <a16:creationId xmlns:a16="http://schemas.microsoft.com/office/drawing/2014/main" id="{B6452707-73ED-820A-907D-B0863673DE6E}"/>
              </a:ext>
            </a:extLst>
          </p:cNvPr>
          <p:cNvSpPr/>
          <p:nvPr/>
        </p:nvSpPr>
        <p:spPr>
          <a:xfrm>
            <a:off x="919162" y="1247774"/>
            <a:ext cx="24145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192AD"/>
              </a:buClr>
              <a:buSzPts val="1200"/>
              <a:buFont typeface="Open Sans SemiBold"/>
              <a:buNone/>
            </a:pPr>
            <a:r>
              <a:rPr lang="pt-BR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95;p33">
            <a:extLst>
              <a:ext uri="{FF2B5EF4-FFF2-40B4-BE49-F238E27FC236}">
                <a16:creationId xmlns:a16="http://schemas.microsoft.com/office/drawing/2014/main" id="{B100D197-5D4C-CD8C-1F0F-796AACE935FE}"/>
              </a:ext>
            </a:extLst>
          </p:cNvPr>
          <p:cNvSpPr/>
          <p:nvPr/>
        </p:nvSpPr>
        <p:spPr>
          <a:xfrm>
            <a:off x="3357562" y="1262061"/>
            <a:ext cx="24145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192AD"/>
              </a:buClr>
              <a:buSzPts val="1200"/>
              <a:buFont typeface="Open Sans SemiBold"/>
              <a:buNone/>
            </a:pPr>
            <a:r>
              <a:rPr lang="pt-BR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95;p33">
            <a:extLst>
              <a:ext uri="{FF2B5EF4-FFF2-40B4-BE49-F238E27FC236}">
                <a16:creationId xmlns:a16="http://schemas.microsoft.com/office/drawing/2014/main" id="{0BA8E35A-C878-8B1D-65C8-3B7CC671AFE9}"/>
              </a:ext>
            </a:extLst>
          </p:cNvPr>
          <p:cNvSpPr/>
          <p:nvPr/>
        </p:nvSpPr>
        <p:spPr>
          <a:xfrm>
            <a:off x="5786437" y="1256663"/>
            <a:ext cx="24145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192AD"/>
              </a:buClr>
              <a:buSzPts val="1200"/>
              <a:buFont typeface="Open Sans SemiBold"/>
              <a:buNone/>
            </a:pPr>
            <a:r>
              <a:rPr lang="pt-B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Infraestrutura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482C22B-3FE5-5271-D47D-4759ED7AEED1}"/>
              </a:ext>
            </a:extLst>
          </p:cNvPr>
          <p:cNvGrpSpPr/>
          <p:nvPr/>
        </p:nvGrpSpPr>
        <p:grpSpPr>
          <a:xfrm>
            <a:off x="1301107" y="1857243"/>
            <a:ext cx="1651321" cy="744621"/>
            <a:chOff x="1319214" y="1827131"/>
            <a:chExt cx="1651321" cy="744621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A5C35B5A-9213-ADF9-B408-A2C056F99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2407" y="1827131"/>
              <a:ext cx="538128" cy="744619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E6F1D28-41C4-466A-06B3-86B7E91E6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82068" y="1827131"/>
              <a:ext cx="531871" cy="744619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D06A695-6D8D-BE90-6631-F05542EB7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19214" y="1827133"/>
              <a:ext cx="544386" cy="744619"/>
            </a:xfrm>
            <a:prstGeom prst="rect">
              <a:avLst/>
            </a:prstGeom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6486D142-F0EE-A5A6-6A63-4527EE5288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2017" y="2738638"/>
            <a:ext cx="450534" cy="51903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E384218-4D68-9E91-7195-11DFC5D82D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7002" y="2738638"/>
            <a:ext cx="519036" cy="51903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5DF7A68-18BD-AA7B-7CED-85578831AD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4483" y="2582697"/>
            <a:ext cx="447195" cy="834763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7DE6971-E182-180B-643D-410A83874052}"/>
              </a:ext>
            </a:extLst>
          </p:cNvPr>
          <p:cNvGrpSpPr/>
          <p:nvPr/>
        </p:nvGrpSpPr>
        <p:grpSpPr>
          <a:xfrm>
            <a:off x="3583515" y="1744355"/>
            <a:ext cx="1850291" cy="622670"/>
            <a:chOff x="3657831" y="1814030"/>
            <a:chExt cx="1850291" cy="622670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2ED5513-AF1B-DC73-4B53-29CEA14D0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29375" y="1817101"/>
              <a:ext cx="1178747" cy="619598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E611992C-EF45-C85D-B655-ED3D7C441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57831" y="1814030"/>
              <a:ext cx="615258" cy="622670"/>
            </a:xfrm>
            <a:prstGeom prst="rect">
              <a:avLst/>
            </a:prstGeom>
          </p:spPr>
        </p:pic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70D56D78-B922-8CCB-3EFE-A43E3B22F8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42702" y="2561950"/>
            <a:ext cx="759791" cy="83655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1D86D39-8B51-820A-1E58-F429C362C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31" y="2741703"/>
            <a:ext cx="600330" cy="44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AF3C5C6-15C3-7224-AC62-81A031F9F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95" y="3477150"/>
            <a:ext cx="836285" cy="37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React Logo Icon">
            <a:extLst>
              <a:ext uri="{FF2B5EF4-FFF2-40B4-BE49-F238E27FC236}">
                <a16:creationId xmlns:a16="http://schemas.microsoft.com/office/drawing/2014/main" id="{276DE994-3B4C-D7CA-A74C-0F6D93EB6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98" y="3491438"/>
            <a:ext cx="449668" cy="44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ue.js logomarca completa PNG transparente - StickPNG">
            <a:extLst>
              <a:ext uri="{FF2B5EF4-FFF2-40B4-BE49-F238E27FC236}">
                <a16:creationId xmlns:a16="http://schemas.microsoft.com/office/drawing/2014/main" id="{CEEC6901-306B-0F05-13E5-E74D14E22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41" y="3219364"/>
            <a:ext cx="84814" cy="8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gular logo - Ícones Social media e Logos">
            <a:extLst>
              <a:ext uri="{FF2B5EF4-FFF2-40B4-BE49-F238E27FC236}">
                <a16:creationId xmlns:a16="http://schemas.microsoft.com/office/drawing/2014/main" id="{BC334B25-688D-27F4-0309-F06E009BB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612" y="4065089"/>
            <a:ext cx="796903" cy="79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A04DBBE-C8CE-EB1F-2DBC-68DC4CB2B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508" y="2937890"/>
            <a:ext cx="753051" cy="58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88D19E4-5E95-D7D8-27CF-F9D04D207C9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42424" y="3777296"/>
            <a:ext cx="549642" cy="723824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8844998B-B562-32AA-8BD5-1745EA8C5F4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5479" y="2154751"/>
            <a:ext cx="904056" cy="386411"/>
          </a:xfrm>
          <a:prstGeom prst="rect">
            <a:avLst/>
          </a:prstGeom>
        </p:spPr>
      </p:pic>
      <p:pic>
        <p:nvPicPr>
          <p:cNvPr id="2070" name="Picture 22" descr="styled-components · GitHub Topics · GitHub">
            <a:extLst>
              <a:ext uri="{FF2B5EF4-FFF2-40B4-BE49-F238E27FC236}">
                <a16:creationId xmlns:a16="http://schemas.microsoft.com/office/drawing/2014/main" id="{E6271168-A9BB-126C-624D-70EE72CE8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31" y="3852592"/>
            <a:ext cx="648528" cy="64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Logotipo ESLint PNG transparente - StickPNG">
            <a:extLst>
              <a:ext uri="{FF2B5EF4-FFF2-40B4-BE49-F238E27FC236}">
                <a16:creationId xmlns:a16="http://schemas.microsoft.com/office/drawing/2014/main" id="{8784F096-8CAD-7512-57E2-86F20E123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126" y="1153711"/>
            <a:ext cx="479164" cy="62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Usando Prettier com VS Code e create-react-app | by juliocarneiro | React  Brasil | Medium">
            <a:extLst>
              <a:ext uri="{FF2B5EF4-FFF2-40B4-BE49-F238E27FC236}">
                <a16:creationId xmlns:a16="http://schemas.microsoft.com/office/drawing/2014/main" id="{04794F13-6ACD-CAD0-7F45-629D706DE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31" y="1393767"/>
            <a:ext cx="927386" cy="38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4B2AD618-DDB7-BCFE-CCC9-B1AA57439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231" y="3588247"/>
            <a:ext cx="860162" cy="52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Python 3 Logo Vector SVG Icon - SVG Repo">
            <a:extLst>
              <a:ext uri="{FF2B5EF4-FFF2-40B4-BE49-F238E27FC236}">
                <a16:creationId xmlns:a16="http://schemas.microsoft.com/office/drawing/2014/main" id="{2F62AC80-6951-9781-F5F4-29BE6660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275" y="3510101"/>
            <a:ext cx="582952" cy="58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65D83114-03C5-1466-D614-FDDC02C2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948" y="4204235"/>
            <a:ext cx="587024" cy="58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The Go Programming Language">
            <a:extLst>
              <a:ext uri="{FF2B5EF4-FFF2-40B4-BE49-F238E27FC236}">
                <a16:creationId xmlns:a16="http://schemas.microsoft.com/office/drawing/2014/main" id="{DE86B732-171C-9F8D-5444-FF532A60D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296" y="4264953"/>
            <a:ext cx="738400" cy="65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7BA8BD12-711C-C937-6D8E-B5F19C92908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171355" y="4021372"/>
            <a:ext cx="1133633" cy="309606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69023292-E2E4-6DCA-2BE4-1D4FD97B470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186588" y="2497303"/>
            <a:ext cx="542755" cy="622670"/>
          </a:xfrm>
          <a:prstGeom prst="rect">
            <a:avLst/>
          </a:prstGeom>
        </p:spPr>
      </p:pic>
      <p:pic>
        <p:nvPicPr>
          <p:cNvPr id="2094" name="Picture 46" descr="Postgresql original a marca logo - Ícones Social media e Logos">
            <a:extLst>
              <a:ext uri="{FF2B5EF4-FFF2-40B4-BE49-F238E27FC236}">
                <a16:creationId xmlns:a16="http://schemas.microsoft.com/office/drawing/2014/main" id="{71E1DC75-FCCA-5FB3-3C11-6A2A4A678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035" y="1343014"/>
            <a:ext cx="677187" cy="67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6" name="Picture 48" descr="Novo logotipo do MySQL PNG transparente - StickPNG">
            <a:extLst>
              <a:ext uri="{FF2B5EF4-FFF2-40B4-BE49-F238E27FC236}">
                <a16:creationId xmlns:a16="http://schemas.microsoft.com/office/drawing/2014/main" id="{D523C3F8-F3D4-239D-982D-F6CA18B16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647" y="2412141"/>
            <a:ext cx="576275" cy="5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MS SQL SERVER Logo · Issue #4 · devicons/devicon · GitHub">
            <a:extLst>
              <a:ext uri="{FF2B5EF4-FFF2-40B4-BE49-F238E27FC236}">
                <a16:creationId xmlns:a16="http://schemas.microsoft.com/office/drawing/2014/main" id="{F05BB6A7-65B7-E319-4E23-B1B67448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92" y="3114607"/>
            <a:ext cx="602157" cy="48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0" name="Picture 52" descr="Mongodb original a marca logo - Ícones Social media e Logos">
            <a:extLst>
              <a:ext uri="{FF2B5EF4-FFF2-40B4-BE49-F238E27FC236}">
                <a16:creationId xmlns:a16="http://schemas.microsoft.com/office/drawing/2014/main" id="{C0DF8708-A491-3046-3BC0-5BB10436C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97" y="786426"/>
            <a:ext cx="571792" cy="57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2" name="Picture 54" descr="Redis original a marca logo - Ícones Social media e Logos">
            <a:extLst>
              <a:ext uri="{FF2B5EF4-FFF2-40B4-BE49-F238E27FC236}">
                <a16:creationId xmlns:a16="http://schemas.microsoft.com/office/drawing/2014/main" id="{6342697E-8E49-0DBC-2AB2-B6728E336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350" y="862052"/>
            <a:ext cx="423949" cy="42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56" descr="GraphQL Logo &amp; Brand Guidelines | GraphQL">
            <a:extLst>
              <a:ext uri="{FF2B5EF4-FFF2-40B4-BE49-F238E27FC236}">
                <a16:creationId xmlns:a16="http://schemas.microsoft.com/office/drawing/2014/main" id="{C7A3E8CE-DD78-DAA9-B00E-ABE83896F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326" y="3334410"/>
            <a:ext cx="498146" cy="54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6" name="Picture 58" descr="Docker Logo and symbol, meaning, history, PNG, brand">
            <a:extLst>
              <a:ext uri="{FF2B5EF4-FFF2-40B4-BE49-F238E27FC236}">
                <a16:creationId xmlns:a16="http://schemas.microsoft.com/office/drawing/2014/main" id="{64B67042-A59E-7770-8C8E-3F5CE53A8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968" y="1707741"/>
            <a:ext cx="897500" cy="50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8" name="Picture 60" descr="O que é Kubernetes? Tudo que você precisa saber sobre!">
            <a:extLst>
              <a:ext uri="{FF2B5EF4-FFF2-40B4-BE49-F238E27FC236}">
                <a16:creationId xmlns:a16="http://schemas.microsoft.com/office/drawing/2014/main" id="{1E7554F8-E42C-89F5-2AB7-FC7704227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272" y="2372063"/>
            <a:ext cx="862671" cy="47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0" name="Picture 62" descr="Download Amazon Web Services (AWS) Logo in SVG Vector or PNG File Format -  Logo.wine">
            <a:extLst>
              <a:ext uri="{FF2B5EF4-FFF2-40B4-BE49-F238E27FC236}">
                <a16:creationId xmlns:a16="http://schemas.microsoft.com/office/drawing/2014/main" id="{0165D008-E743-DD39-80A8-15E932D3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779" y="1707740"/>
            <a:ext cx="848051" cy="56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2" name="Picture 64" descr="Google-Cloud-Platform-GCP-Logo - Serviops Solutions Inc.">
            <a:extLst>
              <a:ext uri="{FF2B5EF4-FFF2-40B4-BE49-F238E27FC236}">
                <a16:creationId xmlns:a16="http://schemas.microsoft.com/office/drawing/2014/main" id="{239660D8-DB90-809D-AF5D-5D87FF2DA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843" y="2396188"/>
            <a:ext cx="963203" cy="59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4" name="Picture 66" descr="Microsoft azure logo - Ícones Social media e Logos">
            <a:extLst>
              <a:ext uri="{FF2B5EF4-FFF2-40B4-BE49-F238E27FC236}">
                <a16:creationId xmlns:a16="http://schemas.microsoft.com/office/drawing/2014/main" id="{D985E1F6-5357-6122-82EC-712EA2247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88" y="2347539"/>
            <a:ext cx="782198" cy="39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6" name="Picture 68" descr="Terraform Pricing, Alternatives &amp; More 2024 | Capterra">
            <a:extLst>
              <a:ext uri="{FF2B5EF4-FFF2-40B4-BE49-F238E27FC236}">
                <a16:creationId xmlns:a16="http://schemas.microsoft.com/office/drawing/2014/main" id="{DBD3DE89-C50A-CE60-824E-BF465E3B2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875" y="3058452"/>
            <a:ext cx="520855" cy="55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8" name="Picture 70" descr="AWS Cloud Formation - Naukri Code 360">
            <a:extLst>
              <a:ext uri="{FF2B5EF4-FFF2-40B4-BE49-F238E27FC236}">
                <a16:creationId xmlns:a16="http://schemas.microsoft.com/office/drawing/2014/main" id="{A5834F72-C3B5-4064-80D3-C596119C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959" y="3119790"/>
            <a:ext cx="680975" cy="6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0" name="Picture 72" descr="Jenkins Logo PNG vector in SVG, PDF, AI, CDR format">
            <a:extLst>
              <a:ext uri="{FF2B5EF4-FFF2-40B4-BE49-F238E27FC236}">
                <a16:creationId xmlns:a16="http://schemas.microsoft.com/office/drawing/2014/main" id="{240F4763-E45A-19BA-2A6D-0F429B4BD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441" y="3813846"/>
            <a:ext cx="898562" cy="67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2" name="Picture 74" descr="Github Actions Consulting - MeteorOps">
            <a:extLst>
              <a:ext uri="{FF2B5EF4-FFF2-40B4-BE49-F238E27FC236}">
                <a16:creationId xmlns:a16="http://schemas.microsoft.com/office/drawing/2014/main" id="{69F8FF07-0CAC-FB00-B9A9-FFB44E41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983" y="3919455"/>
            <a:ext cx="690996" cy="6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914A146B-2D30-E132-8B24-287D88347CD7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7928628" y="2887413"/>
            <a:ext cx="654107" cy="570527"/>
          </a:xfrm>
          <a:prstGeom prst="rect">
            <a:avLst/>
          </a:prstGeom>
        </p:spPr>
      </p:pic>
      <p:pic>
        <p:nvPicPr>
          <p:cNvPr id="2124" name="Picture 76" descr="React Native Vector Logo - Download Free SVG Icon | Worldvectorlogo">
            <a:extLst>
              <a:ext uri="{FF2B5EF4-FFF2-40B4-BE49-F238E27FC236}">
                <a16:creationId xmlns:a16="http://schemas.microsoft.com/office/drawing/2014/main" id="{7E689174-B81A-00A4-9E7E-81D93096E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84" y="781141"/>
            <a:ext cx="777563" cy="62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6" name="Picture 78" descr="Brand">
            <a:extLst>
              <a:ext uri="{FF2B5EF4-FFF2-40B4-BE49-F238E27FC236}">
                <a16:creationId xmlns:a16="http://schemas.microsoft.com/office/drawing/2014/main" id="{DDFF7042-DC8A-F29B-8BCA-489752FBB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32" y="4269969"/>
            <a:ext cx="519101" cy="75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8" name="Picture 80" descr="Prometheus Monitoring System Logo PNG Vector (SVG) Free Download">
            <a:extLst>
              <a:ext uri="{FF2B5EF4-FFF2-40B4-BE49-F238E27FC236}">
                <a16:creationId xmlns:a16="http://schemas.microsoft.com/office/drawing/2014/main" id="{333B2E7F-F652-13B8-ED46-4FA0C33E8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801" y="1107644"/>
            <a:ext cx="665785" cy="57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0" name="Picture 82">
            <a:extLst>
              <a:ext uri="{FF2B5EF4-FFF2-40B4-BE49-F238E27FC236}">
                <a16:creationId xmlns:a16="http://schemas.microsoft.com/office/drawing/2014/main" id="{ADE2CF29-52E1-0A80-721B-50DECE47E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195" y="531101"/>
            <a:ext cx="489064" cy="5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2" name="Picture 84" descr="ELK Stack: what it is and what it is used for - Flowygo">
            <a:extLst>
              <a:ext uri="{FF2B5EF4-FFF2-40B4-BE49-F238E27FC236}">
                <a16:creationId xmlns:a16="http://schemas.microsoft.com/office/drawing/2014/main" id="{994ED688-A577-3565-751B-4D91779E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340" y="516074"/>
            <a:ext cx="725691" cy="72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4" name="Picture 86" descr="Desvendando a Arquitetura Limpa e a Organização de Microsserviços com Java  Spring Boot">
            <a:extLst>
              <a:ext uri="{FF2B5EF4-FFF2-40B4-BE49-F238E27FC236}">
                <a16:creationId xmlns:a16="http://schemas.microsoft.com/office/drawing/2014/main" id="{9A72217A-2753-3E1D-59C5-E9A8FBF32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790" y="4353539"/>
            <a:ext cx="977902" cy="73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6" name="Picture 88">
            <a:extLst>
              <a:ext uri="{FF2B5EF4-FFF2-40B4-BE49-F238E27FC236}">
                <a16:creationId xmlns:a16="http://schemas.microsoft.com/office/drawing/2014/main" id="{C236C25A-C656-2A8C-EBB8-D8B26A8EA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10" y="791294"/>
            <a:ext cx="826454" cy="32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952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94;p33" descr="preencoded.png">
            <a:extLst>
              <a:ext uri="{FF2B5EF4-FFF2-40B4-BE49-F238E27FC236}">
                <a16:creationId xmlns:a16="http://schemas.microsoft.com/office/drawing/2014/main" id="{2A5464CB-0408-6127-A373-A503E71DBA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" y="2790"/>
            <a:ext cx="91392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4"/>
          <p:cNvSpPr/>
          <p:nvPr/>
        </p:nvSpPr>
        <p:spPr>
          <a:xfrm>
            <a:off x="490538" y="179071"/>
            <a:ext cx="33766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5B8"/>
              </a:buClr>
              <a:buSzPts val="3300"/>
              <a:buFont typeface="Open Sans ExtraBold"/>
              <a:buNone/>
            </a:pPr>
            <a:r>
              <a:rPr lang="pt-BR" sz="3300" b="1" i="0" u="none" strike="noStrike" cap="none" dirty="0">
                <a:solidFill>
                  <a:srgbClr val="2B25B8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Problema</a:t>
            </a:r>
            <a:endParaRPr lang="pt-BR" sz="3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490538" y="1876426"/>
            <a:ext cx="6239871" cy="277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Open Sans"/>
              <a:buNone/>
            </a:pPr>
            <a:r>
              <a:rPr lang="pt-BR" sz="900" b="1" dirty="0">
                <a:solidFill>
                  <a:srgbClr val="48495D"/>
                </a:solidFill>
                <a:latin typeface="Open Sans"/>
                <a:ea typeface="Open Sans"/>
                <a:cs typeface="Open Sans"/>
                <a:sym typeface="Open Sans"/>
              </a:rPr>
              <a:t>Ambientes Inconsistentes: </a:t>
            </a:r>
            <a:r>
              <a:rPr lang="pt-BR" sz="900" dirty="0">
                <a:solidFill>
                  <a:srgbClr val="48495D"/>
                </a:solidFill>
                <a:latin typeface="Open Sans"/>
                <a:ea typeface="Open Sans"/>
                <a:cs typeface="Open Sans"/>
                <a:sym typeface="Open Sans"/>
              </a:rPr>
              <a:t>Dependências e configurações variam entre máquinas.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Open Sans"/>
              <a:buNone/>
            </a:pPr>
            <a:endParaRPr lang="pt-BR" sz="900" dirty="0">
              <a:solidFill>
                <a:srgbClr val="4849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Open Sans"/>
              <a:buNone/>
            </a:pPr>
            <a:r>
              <a:rPr lang="pt-BR" sz="900" b="1" dirty="0">
                <a:solidFill>
                  <a:srgbClr val="48495D"/>
                </a:solidFill>
                <a:latin typeface="Open Sans"/>
                <a:ea typeface="Open Sans"/>
                <a:cs typeface="Open Sans"/>
                <a:sym typeface="Open Sans"/>
              </a:rPr>
              <a:t>Configuração Demorada: </a:t>
            </a:r>
            <a:r>
              <a:rPr lang="pt-BR" sz="900" dirty="0">
                <a:solidFill>
                  <a:srgbClr val="48495D"/>
                </a:solidFill>
                <a:latin typeface="Open Sans"/>
                <a:ea typeface="Open Sans"/>
                <a:cs typeface="Open Sans"/>
                <a:sym typeface="Open Sans"/>
              </a:rPr>
              <a:t>Instalação manual de ferramentas e dependências.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Open Sans"/>
              <a:buNone/>
            </a:pPr>
            <a:endParaRPr lang="pt-BR" sz="900" dirty="0">
              <a:solidFill>
                <a:srgbClr val="4849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Open Sans"/>
              <a:buNone/>
            </a:pPr>
            <a:r>
              <a:rPr lang="pt-BR" sz="900" b="1" dirty="0">
                <a:solidFill>
                  <a:srgbClr val="48495D"/>
                </a:solidFill>
                <a:latin typeface="Open Sans"/>
                <a:ea typeface="Open Sans"/>
                <a:cs typeface="Open Sans"/>
                <a:sym typeface="Open Sans"/>
              </a:rPr>
              <a:t>Erro Humano: </a:t>
            </a:r>
            <a:r>
              <a:rPr lang="pt-BR" sz="900" dirty="0">
                <a:solidFill>
                  <a:srgbClr val="48495D"/>
                </a:solidFill>
                <a:latin typeface="Open Sans"/>
                <a:ea typeface="Open Sans"/>
                <a:cs typeface="Open Sans"/>
                <a:sym typeface="Open Sans"/>
              </a:rPr>
              <a:t>A configuração manual pode introduzir erros difíceis de rastrear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Open Sans"/>
              <a:buNone/>
            </a:pPr>
            <a:endParaRPr lang="pt-BR" sz="900" dirty="0">
              <a:solidFill>
                <a:srgbClr val="4849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Open Sans"/>
              <a:buNone/>
            </a:pPr>
            <a:r>
              <a:rPr lang="pt-BR" sz="900" b="1" dirty="0">
                <a:solidFill>
                  <a:srgbClr val="48495D"/>
                </a:solidFill>
                <a:latin typeface="Open Sans"/>
                <a:ea typeface="Open Sans"/>
                <a:cs typeface="Open Sans"/>
                <a:sym typeface="Open Sans"/>
              </a:rPr>
              <a:t>Carga cognitiva: </a:t>
            </a:r>
            <a:r>
              <a:rPr lang="pt-BR" sz="900" dirty="0">
                <a:solidFill>
                  <a:srgbClr val="48495D"/>
                </a:solidFill>
                <a:latin typeface="Open Sans"/>
                <a:ea typeface="Open Sans"/>
                <a:cs typeface="Open Sans"/>
                <a:sym typeface="Open Sans"/>
              </a:rPr>
              <a:t>Um ambiente de desenvolvimento complexo aumenta a carga cognitiva, diminui a produtividade e o foco na entrega de valor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Open Sans"/>
              <a:buNone/>
            </a:pPr>
            <a:endParaRPr lang="pt-BR" sz="900" dirty="0">
              <a:solidFill>
                <a:srgbClr val="4849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Open Sans"/>
              <a:buNone/>
            </a:pPr>
            <a:endParaRPr lang="pt-BR" sz="900" dirty="0">
              <a:solidFill>
                <a:srgbClr val="4849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Open Sans"/>
              <a:buNone/>
            </a:pPr>
            <a:endParaRPr lang="pt-BR" sz="900" dirty="0">
              <a:solidFill>
                <a:srgbClr val="4849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Open Sans"/>
              <a:buNone/>
            </a:pPr>
            <a:endParaRPr lang="pt-BR" sz="900" dirty="0">
              <a:solidFill>
                <a:srgbClr val="4849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Open Sans"/>
              <a:buNone/>
            </a:pPr>
            <a:endParaRPr lang="pt-BR" sz="900" b="0" i="0" u="none" strike="noStrike" cap="none" dirty="0">
              <a:solidFill>
                <a:srgbClr val="4849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Open Sans"/>
              <a:buNone/>
            </a:pPr>
            <a:endParaRPr lang="pt-BR" sz="900" dirty="0">
              <a:solidFill>
                <a:srgbClr val="4849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Open Sans"/>
              <a:buNone/>
            </a:pPr>
            <a:endParaRPr lang="pt-BR" sz="900" b="0" i="0" u="none" strike="noStrike" cap="none" dirty="0">
              <a:solidFill>
                <a:srgbClr val="4849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Open Sans"/>
              <a:buNone/>
            </a:pPr>
            <a:endParaRPr lang="pt-BR"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398;p33" descr="preencoded.png">
            <a:extLst>
              <a:ext uri="{FF2B5EF4-FFF2-40B4-BE49-F238E27FC236}">
                <a16:creationId xmlns:a16="http://schemas.microsoft.com/office/drawing/2014/main" id="{ADA5C1DA-D26B-726F-D9FD-3D7B453D8C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719782"/>
            <a:ext cx="9143999" cy="258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8912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94;p33" descr="preencoded.png">
            <a:extLst>
              <a:ext uri="{FF2B5EF4-FFF2-40B4-BE49-F238E27FC236}">
                <a16:creationId xmlns:a16="http://schemas.microsoft.com/office/drawing/2014/main" id="{2A5464CB-0408-6127-A373-A503E71DBA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" y="2790"/>
            <a:ext cx="91392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CED0D65-9504-AF5B-34D0-B6587AE044E2}"/>
              </a:ext>
            </a:extLst>
          </p:cNvPr>
          <p:cNvSpPr/>
          <p:nvPr/>
        </p:nvSpPr>
        <p:spPr>
          <a:xfrm>
            <a:off x="4869180" y="1"/>
            <a:ext cx="4274820" cy="51435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7" name="Google Shape;407;p34"/>
          <p:cNvSpPr/>
          <p:nvPr/>
        </p:nvSpPr>
        <p:spPr>
          <a:xfrm>
            <a:off x="490538" y="179071"/>
            <a:ext cx="33766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5B8"/>
              </a:buClr>
              <a:buSzPts val="3300"/>
              <a:buFont typeface="Open Sans ExtraBold"/>
              <a:buNone/>
            </a:pPr>
            <a:r>
              <a:rPr lang="pt-BR" sz="3300" b="1" i="0" u="none" strike="noStrike" cap="none" dirty="0" err="1">
                <a:solidFill>
                  <a:srgbClr val="2B25B8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DevContainers</a:t>
            </a:r>
            <a:endParaRPr lang="pt-BR" sz="3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490538" y="1876426"/>
            <a:ext cx="3576638" cy="247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</a:pPr>
            <a:r>
              <a:rPr lang="pt-BR" sz="900" b="0" i="0" u="none" strike="noStrike" cap="none" dirty="0">
                <a:solidFill>
                  <a:srgbClr val="48495D"/>
                </a:solidFill>
                <a:latin typeface="Open Sans"/>
                <a:ea typeface="Open Sans"/>
                <a:cs typeface="Open Sans"/>
                <a:sym typeface="Open Sans"/>
              </a:rPr>
              <a:t>Ambientes de desenvolvimento encapsulados usando tecnologias de </a:t>
            </a:r>
            <a:r>
              <a:rPr lang="pt-BR" sz="900" b="0" i="0" u="none" strike="noStrike" cap="none" dirty="0" err="1">
                <a:solidFill>
                  <a:srgbClr val="48495D"/>
                </a:solidFill>
                <a:latin typeface="Open Sans"/>
                <a:ea typeface="Open Sans"/>
                <a:cs typeface="Open Sans"/>
                <a:sym typeface="Open Sans"/>
              </a:rPr>
              <a:t>containerização</a:t>
            </a:r>
            <a:r>
              <a:rPr lang="pt-BR" sz="900" b="0" i="0" u="none" strike="noStrike" cap="none" dirty="0">
                <a:solidFill>
                  <a:srgbClr val="48495D"/>
                </a:solidFill>
                <a:latin typeface="Open Sans"/>
                <a:ea typeface="Open Sans"/>
                <a:cs typeface="Open Sans"/>
                <a:sym typeface="Open Sans"/>
              </a:rPr>
              <a:t> proporcionando: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Arial" panose="020B0604020202020204" pitchFamily="34" charset="0"/>
              <a:buChar char="•"/>
            </a:pPr>
            <a:endParaRPr lang="pt-BR" sz="900" b="0" i="0" u="none" strike="noStrike" cap="none" dirty="0">
              <a:solidFill>
                <a:srgbClr val="4849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rgbClr val="48495D"/>
                </a:solidFill>
                <a:latin typeface="Open Sans"/>
                <a:ea typeface="Open Sans"/>
                <a:cs typeface="Open Sans"/>
                <a:sym typeface="Open Sans"/>
              </a:rPr>
              <a:t>Ambientes Padronizados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Arial" panose="020B0604020202020204" pitchFamily="34" charset="0"/>
              <a:buChar char="•"/>
            </a:pPr>
            <a:r>
              <a:rPr lang="pt-BR" sz="900" b="0" i="0" u="none" strike="noStrike" cap="none" dirty="0">
                <a:solidFill>
                  <a:srgbClr val="48495D"/>
                </a:solidFill>
                <a:latin typeface="Open Sans"/>
                <a:ea typeface="Open Sans"/>
                <a:cs typeface="Open Sans"/>
                <a:sym typeface="Open Sans"/>
              </a:rPr>
              <a:t>Reprodutibilidade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rgbClr val="48495D"/>
                </a:solidFill>
                <a:latin typeface="Open Sans"/>
                <a:ea typeface="Open Sans"/>
                <a:cs typeface="Open Sans"/>
                <a:sym typeface="Open Sans"/>
              </a:rPr>
              <a:t>Configuração automatizada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Arial" panose="020B0604020202020204" pitchFamily="34" charset="0"/>
              <a:buChar char="•"/>
            </a:pPr>
            <a:r>
              <a:rPr lang="pt-BR" sz="900" b="0" i="0" u="none" strike="noStrike" cap="none" dirty="0">
                <a:solidFill>
                  <a:srgbClr val="48495D"/>
                </a:solidFill>
                <a:latin typeface="Open Sans"/>
                <a:ea typeface="Open Sans"/>
                <a:cs typeface="Open Sans"/>
                <a:sym typeface="Open Sans"/>
              </a:rPr>
              <a:t>Portabilidade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Arial" panose="020B0604020202020204" pitchFamily="34" charset="0"/>
              <a:buChar char="•"/>
            </a:pPr>
            <a:r>
              <a:rPr lang="pt-BR" sz="900" b="0" i="0" u="none" strike="noStrike" cap="none" dirty="0">
                <a:solidFill>
                  <a:srgbClr val="48495D"/>
                </a:solidFill>
                <a:latin typeface="Open Sans"/>
                <a:ea typeface="Open Sans"/>
                <a:cs typeface="Open Sans"/>
                <a:sym typeface="Open Sans"/>
              </a:rPr>
              <a:t>Integração Contínua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rgbClr val="48495D"/>
                </a:solidFill>
                <a:latin typeface="Open Sans"/>
                <a:ea typeface="Open Sans"/>
                <a:cs typeface="Open Sans"/>
                <a:sym typeface="Open Sans"/>
              </a:rPr>
              <a:t>Escalabilidade</a:t>
            </a:r>
            <a:endParaRPr lang="pt-BR" sz="900" b="0" i="0" u="none" strike="noStrike" cap="none" dirty="0">
              <a:solidFill>
                <a:srgbClr val="4849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Arial" panose="020B0604020202020204" pitchFamily="34" charset="0"/>
              <a:buChar char="•"/>
            </a:pPr>
            <a:r>
              <a:rPr lang="pt-BR" sz="900" b="0" i="0" u="none" strike="noStrike" cap="none" dirty="0">
                <a:solidFill>
                  <a:srgbClr val="48495D"/>
                </a:solidFill>
                <a:latin typeface="Open Sans"/>
                <a:ea typeface="Open Sans"/>
                <a:cs typeface="Open Sans"/>
                <a:sym typeface="Open Sans"/>
              </a:rPr>
              <a:t>Menos sobrecarga cognitiva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Arial" panose="020B0604020202020204" pitchFamily="34" charset="0"/>
              <a:buChar char="•"/>
            </a:pPr>
            <a:endParaRPr lang="pt-BR" sz="900" b="0" i="0" u="none" strike="noStrike" cap="none" dirty="0">
              <a:solidFill>
                <a:srgbClr val="4849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1" indent="-171450">
              <a:lnSpc>
                <a:spcPct val="150000"/>
              </a:lnSpc>
              <a:buClr>
                <a:srgbClr val="48495D"/>
              </a:buClr>
              <a:buSzPts val="900"/>
              <a:buFont typeface="Arial" panose="020B0604020202020204" pitchFamily="34" charset="0"/>
              <a:buChar char="•"/>
            </a:pPr>
            <a:endParaRPr lang="pt-BR" sz="900" b="0" i="0" u="none" strike="noStrike" cap="none" dirty="0">
              <a:solidFill>
                <a:srgbClr val="4849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Open Sans"/>
              <a:buNone/>
            </a:pPr>
            <a:br>
              <a:rPr lang="pt-BR" sz="900" b="0" i="0" u="none" strike="noStrike" cap="none" dirty="0">
                <a:solidFill>
                  <a:srgbClr val="48495D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devcontainers · GitHub">
            <a:extLst>
              <a:ext uri="{FF2B5EF4-FFF2-40B4-BE49-F238E27FC236}">
                <a16:creationId xmlns:a16="http://schemas.microsoft.com/office/drawing/2014/main" id="{294BE205-C8C3-A881-5320-68300A386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156" y="1281589"/>
            <a:ext cx="2423161" cy="242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09;p16" descr="preencoded.png">
            <a:extLst>
              <a:ext uri="{FF2B5EF4-FFF2-40B4-BE49-F238E27FC236}">
                <a16:creationId xmlns:a16="http://schemas.microsoft.com/office/drawing/2014/main" id="{04CFAF17-C3DD-89AD-5580-CB8D08956F8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719782"/>
            <a:ext cx="9144000" cy="258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752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94;p33" descr="preencoded.png">
            <a:extLst>
              <a:ext uri="{FF2B5EF4-FFF2-40B4-BE49-F238E27FC236}">
                <a16:creationId xmlns:a16="http://schemas.microsoft.com/office/drawing/2014/main" id="{2A5464CB-0408-6127-A373-A503E71DBA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" y="2790"/>
            <a:ext cx="91392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4"/>
          <p:cNvSpPr/>
          <p:nvPr/>
        </p:nvSpPr>
        <p:spPr>
          <a:xfrm>
            <a:off x="490538" y="179071"/>
            <a:ext cx="337661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5B8"/>
              </a:buClr>
              <a:buSzPts val="3300"/>
              <a:buFont typeface="Open Sans ExtraBold"/>
              <a:buNone/>
            </a:pPr>
            <a:r>
              <a:rPr lang="pt-BR" sz="3300" b="1" i="0" u="none" strike="noStrike" cap="none" dirty="0" err="1">
                <a:solidFill>
                  <a:srgbClr val="2B25B8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DevContainers</a:t>
            </a:r>
            <a:endParaRPr lang="pt-BR" sz="3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490538" y="1876426"/>
            <a:ext cx="3576638" cy="247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Arial" panose="020B0604020202020204" pitchFamily="34" charset="0"/>
              <a:buChar char="•"/>
            </a:pPr>
            <a:endParaRPr lang="pt-BR" sz="900" b="0" i="0" u="none" strike="noStrike" cap="none" dirty="0">
              <a:solidFill>
                <a:srgbClr val="4849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Arial" panose="020B0604020202020204" pitchFamily="34" charset="0"/>
              <a:buChar char="•"/>
            </a:pPr>
            <a:endParaRPr lang="pt-BR" sz="900" b="0" i="0" u="none" strike="noStrike" cap="none" dirty="0">
              <a:solidFill>
                <a:srgbClr val="4849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1" indent="-171450">
              <a:lnSpc>
                <a:spcPct val="150000"/>
              </a:lnSpc>
              <a:buClr>
                <a:srgbClr val="48495D"/>
              </a:buClr>
              <a:buSzPts val="900"/>
              <a:buFont typeface="Arial" panose="020B0604020202020204" pitchFamily="34" charset="0"/>
              <a:buChar char="•"/>
            </a:pPr>
            <a:endParaRPr lang="pt-BR" sz="900" b="0" i="0" u="none" strike="noStrike" cap="none" dirty="0">
              <a:solidFill>
                <a:srgbClr val="4849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95D"/>
              </a:buClr>
              <a:buSzPts val="900"/>
              <a:buFont typeface="Open Sans"/>
              <a:buNone/>
            </a:pPr>
            <a:br>
              <a:rPr lang="pt-BR" sz="900" b="0" i="0" u="none" strike="noStrike" cap="none" dirty="0">
                <a:solidFill>
                  <a:srgbClr val="48495D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82ACFD-8F39-F20F-5D5A-76A96B39F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251" y="1149877"/>
            <a:ext cx="5975497" cy="3402265"/>
          </a:xfrm>
          <a:prstGeom prst="rect">
            <a:avLst/>
          </a:prstGeom>
        </p:spPr>
      </p:pic>
      <p:pic>
        <p:nvPicPr>
          <p:cNvPr id="7" name="Google Shape;398;p33" descr="preencoded.png">
            <a:extLst>
              <a:ext uri="{FF2B5EF4-FFF2-40B4-BE49-F238E27FC236}">
                <a16:creationId xmlns:a16="http://schemas.microsoft.com/office/drawing/2014/main" id="{C66DDA79-46DD-E041-1BF5-5562FD5AE32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719782"/>
            <a:ext cx="9143999" cy="258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281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38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1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1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719782"/>
            <a:ext cx="9144000" cy="25886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/>
          <p:nvPr/>
        </p:nvSpPr>
        <p:spPr>
          <a:xfrm>
            <a:off x="395302" y="1357325"/>
            <a:ext cx="2256600" cy="23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Arial"/>
              <a:buNone/>
            </a:pPr>
            <a:endParaRPr sz="15000" i="0" u="none" strike="noStrike" cap="none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1" name="Google Shape;211;p16"/>
          <p:cNvSpPr/>
          <p:nvPr/>
        </p:nvSpPr>
        <p:spPr>
          <a:xfrm>
            <a:off x="541986" y="1966925"/>
            <a:ext cx="41172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1253"/>
              </a:lnSpc>
              <a:spcBef>
                <a:spcPts val="0"/>
              </a:spcBef>
              <a:spcAft>
                <a:spcPts val="0"/>
              </a:spcAft>
              <a:buClr>
                <a:srgbClr val="F2F4F5"/>
              </a:buClr>
              <a:buSzPts val="3800"/>
              <a:buFont typeface="Montserrat"/>
              <a:buNone/>
            </a:pPr>
            <a:r>
              <a:rPr lang="pt-BR" sz="3800" b="0" i="0" u="none" strike="noStrike" cap="none" dirty="0">
                <a:solidFill>
                  <a:srgbClr val="F2F4F5"/>
                </a:solidFill>
                <a:latin typeface="Montserrat"/>
                <a:ea typeface="Montserrat"/>
                <a:cs typeface="Montserrat"/>
                <a:sym typeface="Montserrat"/>
              </a:rPr>
              <a:t>Hands-On</a:t>
            </a:r>
            <a:endParaRPr sz="3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4;p32">
            <a:extLst>
              <a:ext uri="{FF2B5EF4-FFF2-40B4-BE49-F238E27FC236}">
                <a16:creationId xmlns:a16="http://schemas.microsoft.com/office/drawing/2014/main" id="{1570633D-0A74-1F10-8093-816973E836B5}"/>
              </a:ext>
            </a:extLst>
          </p:cNvPr>
          <p:cNvSpPr/>
          <p:nvPr/>
        </p:nvSpPr>
        <p:spPr>
          <a:xfrm>
            <a:off x="541985" y="2509082"/>
            <a:ext cx="44978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D38"/>
              </a:buClr>
              <a:buSzPts val="1200"/>
              <a:buFont typeface="Open Sans SemiBold"/>
              <a:buNone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https://github.com/Perdiga/making-dev-life-easier-with-devcontainers</a:t>
            </a:r>
            <a:endParaRPr sz="12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306</Words>
  <Application>Microsoft Office PowerPoint</Application>
  <PresentationFormat>Apresentação na tela (16:9)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Open Sans</vt:lpstr>
      <vt:lpstr>Open Sans SemiBold</vt:lpstr>
      <vt:lpstr>Calibri</vt:lpstr>
      <vt:lpstr>Arial</vt:lpstr>
      <vt:lpstr>Montserrat Medium</vt:lpstr>
      <vt:lpstr>Open Sans ExtraBold</vt:lpstr>
      <vt:lpstr>Montserrat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Mateus Perdigão Domiciano</dc:creator>
  <cp:lastModifiedBy>Domiciano Mateus, (Mateus.Domiciano@partner.bmw.com.br)</cp:lastModifiedBy>
  <cp:revision>3</cp:revision>
  <dcterms:modified xsi:type="dcterms:W3CDTF">2024-07-25T18:59:16Z</dcterms:modified>
</cp:coreProperties>
</file>